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7" r:id="rId9"/>
    <p:sldId id="265" r:id="rId10"/>
    <p:sldId id="266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B7B0F-C654-481E-9C1D-A8DF2C7A3293}" type="datetimeFigureOut">
              <a:rPr lang="nl-NL" smtClean="0"/>
              <a:t>16-2-2018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57555-D0B8-4938-B144-9E51E4DBE4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3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Koffie, alcohol</a:t>
            </a:r>
          </a:p>
          <a:p>
            <a:r>
              <a:rPr lang="nl-NL" dirty="0"/>
              <a:t>PMS: premenstrueel syndroom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7555-D0B8-4938-B144-9E51E4DBE46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32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Voeding invloed: rode wijn, chocola, oude kaas</a:t>
            </a:r>
          </a:p>
          <a:p>
            <a:r>
              <a:rPr lang="nl-NL" dirty="0"/>
              <a:t>Komt vooral bij vrouwen voor </a:t>
            </a:r>
          </a:p>
          <a:p>
            <a:r>
              <a:rPr lang="nl-NL" dirty="0"/>
              <a:t>Common migraine = gewone migraine</a:t>
            </a:r>
          </a:p>
          <a:p>
            <a:r>
              <a:rPr lang="nl-NL" dirty="0"/>
              <a:t>Migraine </a:t>
            </a:r>
            <a:r>
              <a:rPr lang="nl-NL" dirty="0" err="1"/>
              <a:t>accompagnee</a:t>
            </a:r>
            <a:r>
              <a:rPr lang="nl-NL" dirty="0"/>
              <a:t> = gepaard met beangstigende verlammingsverschijnselen / onvermogen tot spreken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7555-D0B8-4938-B144-9E51E4DBE46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70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Braakneigingen onderdrukken</a:t>
            </a:r>
          </a:p>
          <a:p>
            <a:r>
              <a:rPr lang="nl-NL" dirty="0"/>
              <a:t>Zonder recept verkrijgbaar</a:t>
            </a:r>
          </a:p>
          <a:p>
            <a:r>
              <a:rPr lang="nl-NL" dirty="0" err="1"/>
              <a:t>Triptanen</a:t>
            </a:r>
            <a:r>
              <a:rPr lang="nl-NL" dirty="0"/>
              <a:t> werken via zenuwstelsel&gt; mag niet HY of HVZ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7555-D0B8-4938-B144-9E51E4DBE46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38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Suicidal</a:t>
            </a:r>
            <a:r>
              <a:rPr lang="nl-NL" dirty="0"/>
              <a:t> </a:t>
            </a:r>
            <a:r>
              <a:rPr lang="nl-NL" dirty="0" err="1"/>
              <a:t>headache</a:t>
            </a:r>
            <a:r>
              <a:rPr lang="nl-NL" dirty="0"/>
              <a:t>: na 10 min wanhopig gevoel van hoofdpijn</a:t>
            </a:r>
          </a:p>
          <a:p>
            <a:r>
              <a:rPr lang="nl-NL" dirty="0"/>
              <a:t>Met name bij mannen voor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7555-D0B8-4938-B144-9E51E4DBE46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61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Hersenkneuzing zwaardere vorm van schudding.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7555-D0B8-4938-B144-9E51E4DBE46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87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7555-D0B8-4938-B144-9E51E4DBE46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776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Plotseling hoofdpijn en ouder dan 50 jaar: hersentumor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7555-D0B8-4938-B144-9E51E4DBE46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20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Alert op ouderen en kinderen jonger dan 6 jaar</a:t>
            </a:r>
          </a:p>
          <a:p>
            <a:r>
              <a:rPr lang="nl-NL" dirty="0" err="1"/>
              <a:t>Subarachnoidale</a:t>
            </a:r>
            <a:r>
              <a:rPr lang="nl-NL" dirty="0"/>
              <a:t> bloeding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7555-D0B8-4938-B144-9E51E4DBE46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15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4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8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4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3061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7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50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66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62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2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4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1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9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8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0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9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6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773F0-B449-438C-845C-C57374512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Mijn hoofd doet pijn!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A2E036-AD75-4A53-9012-5351EFD29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Hoofdpijn</a:t>
            </a:r>
          </a:p>
          <a:p>
            <a:r>
              <a:rPr lang="nl-NL" sz="1200" i="1" dirty="0"/>
              <a:t>A&amp;F: hoofdstuk 9</a:t>
            </a:r>
          </a:p>
          <a:p>
            <a:r>
              <a:rPr lang="nl-NL" sz="1200" i="1" dirty="0"/>
              <a:t>MK: hoofdstuk 14 </a:t>
            </a:r>
            <a:r>
              <a:rPr lang="nl-NL" sz="1200" i="1" dirty="0" err="1"/>
              <a:t>tm</a:t>
            </a:r>
            <a:r>
              <a:rPr lang="nl-NL" sz="1200" i="1" dirty="0"/>
              <a:t> 14.3</a:t>
            </a:r>
          </a:p>
        </p:txBody>
      </p:sp>
    </p:spTree>
    <p:extLst>
      <p:ext uri="{BB962C8B-B14F-4D97-AF65-F5344CB8AC3E}">
        <p14:creationId xmlns:p14="http://schemas.microsoft.com/office/powerpoint/2010/main" val="67447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CE6DE-56C2-4FE2-B533-F297F6DA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kan ook iets anders zijn..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DA86E1-E4CE-49F1-BFD1-E7CEB91F84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Hoofdpijn</a:t>
            </a:r>
          </a:p>
          <a:p>
            <a:r>
              <a:rPr lang="nl-NL" dirty="0"/>
              <a:t>Aangezichtspijn &gt; na gordelroos</a:t>
            </a:r>
          </a:p>
          <a:p>
            <a:r>
              <a:rPr lang="nl-NL" dirty="0"/>
              <a:t>Acuut glaucoom</a:t>
            </a:r>
          </a:p>
          <a:p>
            <a:r>
              <a:rPr lang="nl-NL" dirty="0"/>
              <a:t>Hersenoedeem &gt; hersenschudding</a:t>
            </a:r>
          </a:p>
          <a:p>
            <a:r>
              <a:rPr lang="nl-NL" dirty="0"/>
              <a:t>Hersentumor &gt; neurologische uitval</a:t>
            </a:r>
          </a:p>
          <a:p>
            <a:r>
              <a:rPr lang="nl-NL" dirty="0"/>
              <a:t>Meningitis</a:t>
            </a:r>
          </a:p>
          <a:p>
            <a:r>
              <a:rPr lang="nl-NL" dirty="0"/>
              <a:t>Hoofdpijn na 6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mnd</a:t>
            </a:r>
            <a:r>
              <a:rPr lang="nl-NL" dirty="0"/>
              <a:t> zwangerschap (RR)</a:t>
            </a:r>
          </a:p>
          <a:p>
            <a:r>
              <a:rPr lang="nl-NL" dirty="0"/>
              <a:t>Hoofdpijn met uitvalverschijnselen</a:t>
            </a:r>
          </a:p>
          <a:p>
            <a:endParaRPr lang="nl-NL" dirty="0"/>
          </a:p>
          <a:p>
            <a:r>
              <a:rPr lang="nl-NL" sz="2900" dirty="0"/>
              <a:t>Triage van levensbelang!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65D0D1-8F16-466D-A83D-6520E2D7D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039" y="2724215"/>
            <a:ext cx="4101055" cy="23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97631-E195-4145-9A83-2BAD0F61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is het ernstig?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FC732D-8C57-4BF2-9BEA-E6D5A6A096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dirty="0"/>
              <a:t>Meningitis</a:t>
            </a:r>
          </a:p>
          <a:p>
            <a:r>
              <a:rPr lang="nl-NL" dirty="0"/>
              <a:t>Hersentumor</a:t>
            </a:r>
          </a:p>
          <a:p>
            <a:r>
              <a:rPr lang="nl-NL" dirty="0"/>
              <a:t>Hersenbloeding</a:t>
            </a:r>
          </a:p>
          <a:p>
            <a:r>
              <a:rPr lang="nl-NL" dirty="0"/>
              <a:t>Acuut glaucoom</a:t>
            </a:r>
          </a:p>
          <a:p>
            <a:endParaRPr lang="nl-NL" dirty="0"/>
          </a:p>
          <a:p>
            <a:r>
              <a:rPr lang="nl-NL" dirty="0"/>
              <a:t>Plotseling hevige hoofdpijn, koorts, nekstijfheid</a:t>
            </a:r>
          </a:p>
          <a:p>
            <a:r>
              <a:rPr lang="nl-NL" i="1" dirty="0">
                <a:solidFill>
                  <a:srgbClr val="FF0000"/>
                </a:solidFill>
              </a:rPr>
              <a:t>Alarmsymptoom: onherkenbare hoofdpijn, ernstig zieke indruk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6D286C-15EE-4F93-9957-BF3BDD0F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255" y="2367092"/>
            <a:ext cx="4565526" cy="19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1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EFFD8-B229-4676-9946-7BE138F6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Spoed / geen spoed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5F7186-0114-49B3-8F1A-8839F664CE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Spoed</a:t>
            </a:r>
          </a:p>
          <a:p>
            <a:r>
              <a:rPr lang="nl-NL" dirty="0"/>
              <a:t>Plotseling optredende hoofdpijn (die verergert)</a:t>
            </a:r>
          </a:p>
          <a:p>
            <a:pPr lvl="2"/>
            <a:r>
              <a:rPr lang="nl-NL" dirty="0"/>
              <a:t>Donderslag bij heldere hemel! (SAB)</a:t>
            </a:r>
          </a:p>
          <a:p>
            <a:pPr lvl="2"/>
            <a:r>
              <a:rPr lang="nl-NL" dirty="0"/>
              <a:t>Nekstijfheid (meningitis)</a:t>
            </a:r>
          </a:p>
          <a:p>
            <a:pPr lvl="2"/>
            <a:r>
              <a:rPr lang="nl-NL" dirty="0"/>
              <a:t>Rood en pijnlijk oog (glaucoom)</a:t>
            </a:r>
          </a:p>
          <a:p>
            <a:pPr lvl="2"/>
            <a:endParaRPr lang="nl-NL" dirty="0"/>
          </a:p>
          <a:p>
            <a:r>
              <a:rPr lang="nl-NL" dirty="0"/>
              <a:t>Geen spoed (wel binnen enkele uren)</a:t>
            </a:r>
          </a:p>
          <a:p>
            <a:r>
              <a:rPr lang="nl-NL" dirty="0"/>
              <a:t>Na val, ongeluk, klap of stoot</a:t>
            </a:r>
          </a:p>
          <a:p>
            <a:pPr lvl="2"/>
            <a:r>
              <a:rPr lang="nl-NL" dirty="0"/>
              <a:t>Hoofdpijn na enkele dagen (bloeding hersenvliezen)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997A9F-7959-41FC-99D2-44A8B4034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003" y="3429000"/>
            <a:ext cx="3850457" cy="12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4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727A6-B490-4708-AAC5-1125993A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oorzaken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026963-70F7-4346-8ACE-9BA48ED827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Oor, neus of gebitsklachten</a:t>
            </a:r>
          </a:p>
          <a:p>
            <a:r>
              <a:rPr lang="nl-NL" dirty="0"/>
              <a:t>Voedings- of genotsmiddelen</a:t>
            </a:r>
          </a:p>
          <a:p>
            <a:r>
              <a:rPr lang="nl-NL" dirty="0"/>
              <a:t>Spierspanningen</a:t>
            </a:r>
          </a:p>
          <a:p>
            <a:r>
              <a:rPr lang="nl-NL" dirty="0"/>
              <a:t>Teveel pijnstillers</a:t>
            </a:r>
          </a:p>
          <a:p>
            <a:r>
              <a:rPr lang="nl-NL" dirty="0"/>
              <a:t>Hormonen (PMS)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F49652-72BA-4E72-856E-01BBEB70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180" y="2480869"/>
            <a:ext cx="2036975" cy="29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1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70CE1-D62E-4203-9563-DB322F17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Spanningshoofdpijn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B8A17F-2D01-419C-BC3A-7430ECB5DC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Doffe, drukkende pijn in schedelhuid, slapen of nek</a:t>
            </a:r>
          </a:p>
          <a:p>
            <a:r>
              <a:rPr lang="nl-NL" dirty="0"/>
              <a:t>“</a:t>
            </a:r>
            <a:r>
              <a:rPr lang="nl-NL" i="1" dirty="0"/>
              <a:t>strakke band-gevoel om hoofd”</a:t>
            </a:r>
          </a:p>
          <a:p>
            <a:r>
              <a:rPr lang="nl-NL" dirty="0"/>
              <a:t>Straalt uit naar schouder, nek, over het hoofd</a:t>
            </a:r>
          </a:p>
          <a:p>
            <a:endParaRPr lang="nl-NL" dirty="0"/>
          </a:p>
          <a:p>
            <a:r>
              <a:rPr lang="nl-NL" dirty="0"/>
              <a:t>Advies: rust, vermijd spanning, spieren ontspannen, baden, douchen, rekoefeningen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D007A9-C7FE-468A-9E8D-CC535906A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606" y="1920453"/>
            <a:ext cx="3363994" cy="21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298BB-5CC3-4BDA-B724-CB5FB592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Migraine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8848CA-666E-40D1-918D-EDCC75D986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Pijn aan een kant, kloppend, bonzend, belemmerend</a:t>
            </a:r>
          </a:p>
          <a:p>
            <a:r>
              <a:rPr lang="nl-NL" dirty="0"/>
              <a:t>Vanuit hersenstam worden hersencellen abnormaal geprikkeld</a:t>
            </a:r>
          </a:p>
          <a:p>
            <a:r>
              <a:rPr lang="nl-NL" dirty="0"/>
              <a:t>Wordt erger bij lichamelijke inspanning, behoefte aan slaap</a:t>
            </a:r>
          </a:p>
          <a:p>
            <a:r>
              <a:rPr lang="nl-NL" dirty="0"/>
              <a:t>In aanvallen, 4 tot 72 uur</a:t>
            </a:r>
          </a:p>
          <a:p>
            <a:r>
              <a:rPr lang="nl-NL" dirty="0"/>
              <a:t>Lichtflitsen of vlekken, flikkeringen, sterke geur ruiken </a:t>
            </a:r>
            <a:r>
              <a:rPr lang="nl-NL" i="1" dirty="0"/>
              <a:t>(aura = klassieke migraine)</a:t>
            </a:r>
          </a:p>
          <a:p>
            <a:r>
              <a:rPr lang="nl-NL" dirty="0"/>
              <a:t>Misselijkheid en braken</a:t>
            </a:r>
          </a:p>
          <a:p>
            <a:r>
              <a:rPr lang="nl-NL" dirty="0"/>
              <a:t>Licht- en geluidschuw</a:t>
            </a:r>
          </a:p>
          <a:p>
            <a:r>
              <a:rPr lang="nl-NL" dirty="0"/>
              <a:t>Oorzaak is onbekend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8F7165-C3CF-48EA-962B-94E54F38C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619" y="4575275"/>
            <a:ext cx="2218944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2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8BCF7-669D-4CA1-AB58-7D4B5107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migraine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4DFF78-F154-4FB6-9863-4DC6F8F0E8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Middel tegen braken: anti-emetica</a:t>
            </a:r>
          </a:p>
          <a:p>
            <a:pPr lvl="2"/>
            <a:r>
              <a:rPr lang="nl-NL" dirty="0"/>
              <a:t>Primatour, domperidon of </a:t>
            </a:r>
            <a:r>
              <a:rPr lang="nl-NL" dirty="0" err="1"/>
              <a:t>cyclizine</a:t>
            </a:r>
            <a:endParaRPr lang="nl-NL" dirty="0"/>
          </a:p>
          <a:p>
            <a:pPr lvl="2"/>
            <a:r>
              <a:rPr lang="nl-NL" dirty="0"/>
              <a:t>Onvoldoende effect &gt; </a:t>
            </a:r>
            <a:r>
              <a:rPr lang="nl-NL" dirty="0" err="1"/>
              <a:t>triptanen</a:t>
            </a:r>
            <a:r>
              <a:rPr lang="nl-NL" dirty="0"/>
              <a:t> (</a:t>
            </a:r>
            <a:r>
              <a:rPr lang="nl-NL" dirty="0" err="1"/>
              <a:t>imigran</a:t>
            </a:r>
            <a:r>
              <a:rPr lang="nl-NL" dirty="0"/>
              <a:t> of </a:t>
            </a:r>
            <a:r>
              <a:rPr lang="nl-NL" dirty="0" err="1"/>
              <a:t>maxalt</a:t>
            </a:r>
            <a:r>
              <a:rPr lang="nl-NL" dirty="0"/>
              <a:t>)</a:t>
            </a:r>
          </a:p>
          <a:p>
            <a:r>
              <a:rPr lang="nl-NL" dirty="0"/>
              <a:t>Pijnstillers &gt; </a:t>
            </a:r>
            <a:r>
              <a:rPr lang="nl-NL" dirty="0" err="1"/>
              <a:t>pcm</a:t>
            </a:r>
            <a:r>
              <a:rPr lang="nl-NL" dirty="0"/>
              <a:t> of </a:t>
            </a:r>
            <a:r>
              <a:rPr lang="nl-NL" dirty="0" err="1"/>
              <a:t>Nsaids</a:t>
            </a:r>
            <a:endParaRPr lang="nl-NL" dirty="0"/>
          </a:p>
          <a:p>
            <a:r>
              <a:rPr lang="nl-NL" dirty="0"/>
              <a:t>Preventieve medicatie &gt; 2 of meer aanvallen per maand</a:t>
            </a:r>
          </a:p>
          <a:p>
            <a:pPr lvl="2"/>
            <a:r>
              <a:rPr lang="nl-NL" dirty="0" err="1"/>
              <a:t>Betablokker</a:t>
            </a:r>
            <a:r>
              <a:rPr lang="nl-NL" dirty="0"/>
              <a:t> &gt; propranolol of metoprolol, </a:t>
            </a:r>
            <a:r>
              <a:rPr lang="nl-NL" dirty="0" err="1"/>
              <a:t>depakine</a:t>
            </a:r>
            <a:endParaRPr lang="nl-NL" dirty="0"/>
          </a:p>
          <a:p>
            <a:endParaRPr lang="nl-NL" dirty="0"/>
          </a:p>
          <a:p>
            <a:r>
              <a:rPr lang="nl-NL" dirty="0"/>
              <a:t>Advies: pijnstilling en rust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FD6BBD-0B39-4A8A-9E3D-71502F421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497" y="2367092"/>
            <a:ext cx="3478929" cy="23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7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3B95C-4C40-49A6-9193-9BBC539E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Hoofdpijn door geneesmiddelen / coffeïne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0F034C-E2C7-47C3-A7ED-93B17A03CB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Vicieuze cirkel!</a:t>
            </a:r>
          </a:p>
          <a:p>
            <a:pPr lvl="2"/>
            <a:r>
              <a:rPr lang="nl-NL" dirty="0"/>
              <a:t>Oorzaak en behandeling: Pijnstillers!</a:t>
            </a:r>
          </a:p>
          <a:p>
            <a:r>
              <a:rPr lang="nl-NL" dirty="0"/>
              <a:t>&gt; 15 dagen hoofdpijn per maand</a:t>
            </a:r>
          </a:p>
          <a:p>
            <a:r>
              <a:rPr lang="nl-NL" dirty="0"/>
              <a:t>PCM, </a:t>
            </a:r>
            <a:r>
              <a:rPr lang="nl-NL" dirty="0" err="1"/>
              <a:t>Nsaid’s</a:t>
            </a:r>
            <a:r>
              <a:rPr lang="nl-NL" dirty="0"/>
              <a:t>, </a:t>
            </a:r>
            <a:r>
              <a:rPr lang="nl-NL" dirty="0" err="1"/>
              <a:t>triptanen</a:t>
            </a:r>
            <a:r>
              <a:rPr lang="nl-NL" dirty="0"/>
              <a:t>, </a:t>
            </a:r>
            <a:r>
              <a:rPr lang="nl-NL" dirty="0" err="1"/>
              <a:t>ergatamine</a:t>
            </a:r>
            <a:endParaRPr lang="nl-NL" dirty="0"/>
          </a:p>
          <a:p>
            <a:r>
              <a:rPr lang="nl-NL" dirty="0" err="1"/>
              <a:t>Coffeïnehoudende</a:t>
            </a:r>
            <a:r>
              <a:rPr lang="nl-NL" dirty="0"/>
              <a:t> dranken: koffie, cola, </a:t>
            </a:r>
            <a:r>
              <a:rPr lang="nl-NL" dirty="0" err="1"/>
              <a:t>engergiedrank</a:t>
            </a:r>
            <a:endParaRPr lang="nl-NL" dirty="0"/>
          </a:p>
          <a:p>
            <a:endParaRPr lang="nl-NL" dirty="0"/>
          </a:p>
          <a:p>
            <a:r>
              <a:rPr lang="nl-NL" dirty="0"/>
              <a:t>Afspraak huisarts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F346DB-0F78-4B0E-87AB-CE4C5743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825" y="1989056"/>
            <a:ext cx="3000866" cy="22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3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6D171-9407-4C54-846E-43DEA14C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Clusterhoofdpijn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1A1F8B-D8C8-4DED-9F5A-954AECA008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Hevige, bonzende, stekende pijn aan 1 kant van het hoofd</a:t>
            </a:r>
          </a:p>
          <a:p>
            <a:r>
              <a:rPr lang="nl-NL" dirty="0"/>
              <a:t>Rond de ogen of de slaap</a:t>
            </a:r>
          </a:p>
          <a:p>
            <a:r>
              <a:rPr lang="nl-NL" dirty="0"/>
              <a:t>In aanvallen (m.n. </a:t>
            </a:r>
            <a:r>
              <a:rPr lang="nl-NL" dirty="0" err="1"/>
              <a:t>snachts</a:t>
            </a:r>
            <a:r>
              <a:rPr lang="nl-NL" dirty="0"/>
              <a:t>) &gt; 15 min tot 3 uur</a:t>
            </a:r>
          </a:p>
          <a:p>
            <a:r>
              <a:rPr lang="nl-NL" dirty="0"/>
              <a:t>Rood, tranend oog, hangend ooglid, neusklachten</a:t>
            </a:r>
          </a:p>
          <a:p>
            <a:r>
              <a:rPr lang="nl-NL" dirty="0"/>
              <a:t>Bewegingsdrang</a:t>
            </a:r>
          </a:p>
          <a:p>
            <a:pPr lvl="1"/>
            <a:r>
              <a:rPr lang="nl-NL" dirty="0"/>
              <a:t>Geclusterd enkele weken of maanden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FA49F3-70FA-4870-96BF-4D89FEE0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321" y="3106279"/>
            <a:ext cx="3282149" cy="17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C8307-D571-46DE-867D-DBB15600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Trauma capitis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03A81D-8A55-4982-9D0F-078FF05DB4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Hoofd- en hersenletsel</a:t>
            </a:r>
          </a:p>
          <a:p>
            <a:pPr lvl="2"/>
            <a:r>
              <a:rPr lang="nl-NL" dirty="0"/>
              <a:t>Alle letsels en verwondingen van het hoofd</a:t>
            </a:r>
          </a:p>
          <a:p>
            <a:pPr lvl="2"/>
            <a:r>
              <a:rPr lang="nl-NL" dirty="0"/>
              <a:t>Als gevolg van trauma</a:t>
            </a:r>
          </a:p>
          <a:p>
            <a:r>
              <a:rPr lang="nl-NL" dirty="0"/>
              <a:t>Hersenschudding = commotio cerebri</a:t>
            </a:r>
          </a:p>
          <a:p>
            <a:r>
              <a:rPr lang="nl-NL" dirty="0"/>
              <a:t>Hersenkneuzing = contusio cerebri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F0A4D9-315A-44F6-85A2-4A5738470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48" y="1951348"/>
            <a:ext cx="3124465" cy="36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0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312DC-1AE3-4AE9-8D52-546410DC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Trigeminusneuralgie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B0E782-AB83-4035-AFF0-0548D7B81A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err="1"/>
              <a:t>AAngezichtspijn</a:t>
            </a:r>
            <a:endParaRPr lang="nl-NL" dirty="0"/>
          </a:p>
          <a:p>
            <a:r>
              <a:rPr lang="nl-NL" dirty="0"/>
              <a:t>Irritatie van de nervus trigeminus</a:t>
            </a:r>
          </a:p>
          <a:p>
            <a:pPr lvl="2"/>
            <a:r>
              <a:rPr lang="nl-NL" dirty="0"/>
              <a:t>Zenuw die de sensibiliteit van het gezicht verzorgt</a:t>
            </a:r>
          </a:p>
          <a:p>
            <a:r>
              <a:rPr lang="nl-NL" dirty="0"/>
              <a:t>Meerdere malen per dag heftige, kortdurende pijnscheuten in gezicht</a:t>
            </a:r>
          </a:p>
          <a:p>
            <a:r>
              <a:rPr lang="nl-NL" dirty="0"/>
              <a:t>Verwijzing neuroloog &gt; uitsluiten andere oorzaken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0FE7CF-F5B6-487B-977D-31AA8343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533" y="1572626"/>
            <a:ext cx="2175925" cy="20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55487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2751</TotalTime>
  <Words>541</Words>
  <Application>Microsoft Office PowerPoint</Application>
  <PresentationFormat>Breedbeeld</PresentationFormat>
  <Paragraphs>113</Paragraphs>
  <Slides>12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Druppel</vt:lpstr>
      <vt:lpstr>Mijn hoofd doet pijn!</vt:lpstr>
      <vt:lpstr>Verschillende oorzaken</vt:lpstr>
      <vt:lpstr>Spanningshoofdpijn</vt:lpstr>
      <vt:lpstr>Migraine</vt:lpstr>
      <vt:lpstr>Behandeling migraine</vt:lpstr>
      <vt:lpstr>Hoofdpijn door geneesmiddelen / coffeïne</vt:lpstr>
      <vt:lpstr>Clusterhoofdpijn</vt:lpstr>
      <vt:lpstr>Trauma capitis</vt:lpstr>
      <vt:lpstr>Trigeminusneuralgie</vt:lpstr>
      <vt:lpstr>Het kan ook iets anders zijn..</vt:lpstr>
      <vt:lpstr>Wanneer is het ernstig?</vt:lpstr>
      <vt:lpstr>Spoed / geen spoed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hoofd doet pijn!</dc:title>
  <dc:creator>Marlies Bouland</dc:creator>
  <cp:lastModifiedBy>Marlies Bouland</cp:lastModifiedBy>
  <cp:revision>11</cp:revision>
  <dcterms:created xsi:type="dcterms:W3CDTF">2018-02-16T14:39:56Z</dcterms:created>
  <dcterms:modified xsi:type="dcterms:W3CDTF">2018-02-18T12:31:40Z</dcterms:modified>
</cp:coreProperties>
</file>